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7" r:id="rId3"/>
    <p:sldId id="256" r:id="rId4"/>
    <p:sldId id="279" r:id="rId5"/>
    <p:sldId id="269" r:id="rId6"/>
    <p:sldId id="272" r:id="rId7"/>
    <p:sldId id="270" r:id="rId8"/>
    <p:sldId id="271" r:id="rId9"/>
    <p:sldId id="280" r:id="rId10"/>
    <p:sldId id="268" r:id="rId11"/>
    <p:sldId id="281" r:id="rId12"/>
    <p:sldId id="282" r:id="rId13"/>
    <p:sldId id="283" r:id="rId14"/>
  </p:sldIdLst>
  <p:sldSz cx="12192000" cy="6858000"/>
  <p:notesSz cx="7102475" cy="10234613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99FF"/>
    <a:srgbClr val="0099FF"/>
    <a:srgbClr val="00CCFF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0" d="100"/>
          <a:sy n="80" d="100"/>
        </p:scale>
        <p:origin x="378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Libro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39"/>
    </mc:Choice>
    <mc:Fallback>
      <c:style val="39"/>
    </mc:Fallback>
  </mc:AlternateContent>
  <c:chart>
    <c:autoTitleDeleted val="0"/>
    <c:plotArea>
      <c:layout>
        <c:manualLayout>
          <c:layoutTarget val="inner"/>
          <c:xMode val="edge"/>
          <c:yMode val="edge"/>
          <c:x val="8.5358250319657131E-2"/>
          <c:y val="5.1400554097404488E-2"/>
          <c:w val="0.89988916021544474"/>
          <c:h val="0.76366075861729199"/>
        </c:manualLayout>
      </c:layout>
      <c:lineChart>
        <c:grouping val="standard"/>
        <c:varyColors val="0"/>
        <c:ser>
          <c:idx val="0"/>
          <c:order val="0"/>
          <c:marker>
            <c:symbol val="none"/>
          </c:marker>
          <c:val>
            <c:numRef>
              <c:f>Hoja1!$L$8:$L$22</c:f>
              <c:numCache>
                <c:formatCode>#,##0\ "€"</c:formatCode>
                <c:ptCount val="15"/>
                <c:pt idx="0">
                  <c:v>464906</c:v>
                </c:pt>
                <c:pt idx="1">
                  <c:v>529812</c:v>
                </c:pt>
                <c:pt idx="2">
                  <c:v>594718</c:v>
                </c:pt>
                <c:pt idx="3">
                  <c:v>659624</c:v>
                </c:pt>
                <c:pt idx="4">
                  <c:v>724530</c:v>
                </c:pt>
                <c:pt idx="5">
                  <c:v>789436</c:v>
                </c:pt>
                <c:pt idx="6">
                  <c:v>854342</c:v>
                </c:pt>
                <c:pt idx="7">
                  <c:v>919248</c:v>
                </c:pt>
                <c:pt idx="8">
                  <c:v>984154</c:v>
                </c:pt>
                <c:pt idx="9">
                  <c:v>1049060</c:v>
                </c:pt>
                <c:pt idx="10">
                  <c:v>1113966</c:v>
                </c:pt>
                <c:pt idx="11">
                  <c:v>1178872</c:v>
                </c:pt>
                <c:pt idx="12">
                  <c:v>1243778</c:v>
                </c:pt>
                <c:pt idx="13">
                  <c:v>1308684</c:v>
                </c:pt>
                <c:pt idx="14">
                  <c:v>1373590</c:v>
                </c:pt>
              </c:numCache>
            </c:numRef>
          </c:val>
          <c:smooth val="0"/>
        </c:ser>
        <c:ser>
          <c:idx val="1"/>
          <c:order val="1"/>
          <c:marker>
            <c:symbol val="none"/>
          </c:marker>
          <c:val>
            <c:numRef>
              <c:f>Hoja1!$M$8:$M$22</c:f>
              <c:numCache>
                <c:formatCode>#,##0\ "€"</c:formatCode>
                <c:ptCount val="15"/>
                <c:pt idx="0">
                  <c:v>374672</c:v>
                </c:pt>
                <c:pt idx="1">
                  <c:v>574344</c:v>
                </c:pt>
                <c:pt idx="2">
                  <c:v>774016</c:v>
                </c:pt>
                <c:pt idx="3">
                  <c:v>973688</c:v>
                </c:pt>
                <c:pt idx="4">
                  <c:v>1173360</c:v>
                </c:pt>
                <c:pt idx="5">
                  <c:v>1373032</c:v>
                </c:pt>
                <c:pt idx="6">
                  <c:v>1572704</c:v>
                </c:pt>
                <c:pt idx="7">
                  <c:v>1772376</c:v>
                </c:pt>
                <c:pt idx="8">
                  <c:v>1972048</c:v>
                </c:pt>
                <c:pt idx="9">
                  <c:v>2171720</c:v>
                </c:pt>
                <c:pt idx="10">
                  <c:v>2371392</c:v>
                </c:pt>
                <c:pt idx="11">
                  <c:v>2571064</c:v>
                </c:pt>
                <c:pt idx="12">
                  <c:v>2770736</c:v>
                </c:pt>
                <c:pt idx="13">
                  <c:v>2970408</c:v>
                </c:pt>
                <c:pt idx="14">
                  <c:v>3170080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47230680"/>
        <c:axId val="247231856"/>
      </c:lineChart>
      <c:catAx>
        <c:axId val="247230680"/>
        <c:scaling>
          <c:orientation val="minMax"/>
        </c:scaling>
        <c:delete val="0"/>
        <c:axPos val="b"/>
        <c:majorTickMark val="out"/>
        <c:minorTickMark val="none"/>
        <c:tickLblPos val="nextTo"/>
        <c:crossAx val="247231856"/>
        <c:crosses val="autoZero"/>
        <c:auto val="1"/>
        <c:lblAlgn val="ctr"/>
        <c:lblOffset val="100"/>
        <c:noMultiLvlLbl val="0"/>
      </c:catAx>
      <c:valAx>
        <c:axId val="247231856"/>
        <c:scaling>
          <c:orientation val="minMax"/>
        </c:scaling>
        <c:delete val="0"/>
        <c:axPos val="l"/>
        <c:majorGridlines/>
        <c:numFmt formatCode="#,##0\ &quot;€&quot;" sourceLinked="1"/>
        <c:majorTickMark val="out"/>
        <c:minorTickMark val="none"/>
        <c:tickLblPos val="nextTo"/>
        <c:crossAx val="24723068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F586F-2839-4201-A513-E67A76742A5D}" type="datetimeFigureOut">
              <a:rPr lang="es-ES" smtClean="0"/>
              <a:pPr/>
              <a:t>28/06/2016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6BE92-7FC0-4F0C-A60C-8DB3B3DE5E5A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276296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F586F-2839-4201-A513-E67A76742A5D}" type="datetimeFigureOut">
              <a:rPr lang="es-ES" smtClean="0"/>
              <a:pPr/>
              <a:t>28/06/2016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6BE92-7FC0-4F0C-A60C-8DB3B3DE5E5A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24625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F586F-2839-4201-A513-E67A76742A5D}" type="datetimeFigureOut">
              <a:rPr lang="es-ES" smtClean="0"/>
              <a:pPr/>
              <a:t>28/06/2016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6BE92-7FC0-4F0C-A60C-8DB3B3DE5E5A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652264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F586F-2839-4201-A513-E67A76742A5D}" type="datetimeFigureOut">
              <a:rPr lang="es-ES" smtClean="0"/>
              <a:pPr/>
              <a:t>28/06/2016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6BE92-7FC0-4F0C-A60C-8DB3B3DE5E5A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518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F586F-2839-4201-A513-E67A76742A5D}" type="datetimeFigureOut">
              <a:rPr lang="es-ES" smtClean="0"/>
              <a:pPr/>
              <a:t>28/06/2016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6BE92-7FC0-4F0C-A60C-8DB3B3DE5E5A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677564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F586F-2839-4201-A513-E67A76742A5D}" type="datetimeFigureOut">
              <a:rPr lang="es-ES" smtClean="0"/>
              <a:pPr/>
              <a:t>28/06/2016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6BE92-7FC0-4F0C-A60C-8DB3B3DE5E5A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20463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F586F-2839-4201-A513-E67A76742A5D}" type="datetimeFigureOut">
              <a:rPr lang="es-ES" smtClean="0"/>
              <a:pPr/>
              <a:t>28/06/2016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6BE92-7FC0-4F0C-A60C-8DB3B3DE5E5A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853824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F586F-2839-4201-A513-E67A76742A5D}" type="datetimeFigureOut">
              <a:rPr lang="es-ES" smtClean="0"/>
              <a:pPr/>
              <a:t>28/06/2016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6BE92-7FC0-4F0C-A60C-8DB3B3DE5E5A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19508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F586F-2839-4201-A513-E67A76742A5D}" type="datetimeFigureOut">
              <a:rPr lang="es-ES" smtClean="0"/>
              <a:pPr/>
              <a:t>28/06/2016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6BE92-7FC0-4F0C-A60C-8DB3B3DE5E5A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927708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F586F-2839-4201-A513-E67A76742A5D}" type="datetimeFigureOut">
              <a:rPr lang="es-ES" smtClean="0"/>
              <a:pPr/>
              <a:t>28/06/2016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6BE92-7FC0-4F0C-A60C-8DB3B3DE5E5A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793329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F586F-2839-4201-A513-E67A76742A5D}" type="datetimeFigureOut">
              <a:rPr lang="es-ES" smtClean="0"/>
              <a:pPr/>
              <a:t>28/06/2016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6BE92-7FC0-4F0C-A60C-8DB3B3DE5E5A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0242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3F586F-2839-4201-A513-E67A76742A5D}" type="datetimeFigureOut">
              <a:rPr lang="es-ES" smtClean="0"/>
              <a:pPr/>
              <a:t>28/06/2016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66BE92-7FC0-4F0C-A60C-8DB3B3DE5E5A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87227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atmo.org/media.presentation.php?id=788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0190" y="1108129"/>
            <a:ext cx="5964369" cy="2472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424769" y="2834526"/>
            <a:ext cx="3566646" cy="733927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s-ES" sz="4000" dirty="0" smtClean="0">
                <a:latin typeface="Fira Sans" panose="020B0503050000020004" pitchFamily="34" charset="0"/>
                <a:ea typeface="Fira Sans" panose="020B0503050000020004" pitchFamily="34" charset="0"/>
                <a:cs typeface="Adobe Arabic" panose="02040503050201020203" pitchFamily="18" charset="-78"/>
              </a:rPr>
              <a:t>Frío Industrial</a:t>
            </a:r>
            <a:endParaRPr lang="es-ES" sz="4000" dirty="0">
              <a:latin typeface="Fira Sans" panose="020B0503050000020004" pitchFamily="34" charset="0"/>
              <a:ea typeface="Fira Sans" panose="020B0503050000020004" pitchFamily="34" charset="0"/>
              <a:cs typeface="Adobe Arabic" panose="02040503050201020203" pitchFamily="18" charset="-78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0" y="4172928"/>
            <a:ext cx="12192000" cy="2685071"/>
          </a:xfrm>
          <a:prstGeom prst="rect">
            <a:avLst/>
          </a:prstGeom>
          <a:solidFill>
            <a:srgbClr val="6699FF"/>
          </a:solidFill>
          <a:ln>
            <a:solidFill>
              <a:srgbClr val="33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25678" y="4553919"/>
            <a:ext cx="11453238" cy="644382"/>
          </a:xfrm>
        </p:spPr>
        <p:txBody>
          <a:bodyPr>
            <a:noAutofit/>
          </a:bodyPr>
          <a:lstStyle/>
          <a:p>
            <a:r>
              <a:rPr lang="es-ES" sz="4000" dirty="0" smtClean="0">
                <a:solidFill>
                  <a:schemeClr val="bg1"/>
                </a:solidFill>
              </a:rPr>
              <a:t>BOMBA DE CALOR ALTA  TEMPERATURA  NH</a:t>
            </a:r>
            <a:r>
              <a:rPr lang="es-ES" sz="3600" baseline="-25000" dirty="0" smtClean="0">
                <a:solidFill>
                  <a:schemeClr val="bg1"/>
                </a:solidFill>
              </a:rPr>
              <a:t>3 </a:t>
            </a:r>
            <a:endParaRPr lang="es-ES" sz="4000" dirty="0" smtClean="0">
              <a:solidFill>
                <a:schemeClr val="bg1"/>
              </a:solidFill>
            </a:endParaRPr>
          </a:p>
          <a:p>
            <a:endParaRPr lang="es-ES" sz="4000" dirty="0" smtClean="0">
              <a:solidFill>
                <a:schemeClr val="bg1"/>
              </a:solidFill>
            </a:endParaRPr>
          </a:p>
          <a:p>
            <a:pPr algn="l"/>
            <a:r>
              <a:rPr lang="es-ES" sz="2000" dirty="0" smtClean="0">
                <a:solidFill>
                  <a:schemeClr val="bg1"/>
                </a:solidFill>
              </a:rPr>
              <a:t>Proyecto nº: 2014-209 MÉLIDA NAVARRA </a:t>
            </a:r>
          </a:p>
          <a:p>
            <a:pPr algn="l"/>
            <a:r>
              <a:rPr lang="es-ES" sz="2000" dirty="0" smtClean="0">
                <a:solidFill>
                  <a:schemeClr val="bg1"/>
                </a:solidFill>
              </a:rPr>
              <a:t>Puesta en marcha 23/12/2015</a:t>
            </a:r>
            <a:endParaRPr lang="es-E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5944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0" y="5790789"/>
            <a:ext cx="12192000" cy="1067210"/>
          </a:xfrm>
          <a:prstGeom prst="rect">
            <a:avLst/>
          </a:prstGeom>
          <a:solidFill>
            <a:srgbClr val="6699FF"/>
          </a:solidFill>
          <a:ln>
            <a:solidFill>
              <a:srgbClr val="33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CuadroTexto 5"/>
          <p:cNvSpPr txBox="1"/>
          <p:nvPr/>
        </p:nvSpPr>
        <p:spPr>
          <a:xfrm>
            <a:off x="1862994" y="5918967"/>
            <a:ext cx="85594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>
                <a:solidFill>
                  <a:schemeClr val="bg1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Vista  de la Sala de máquinas y detalles del contador de calorías 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00" y="156410"/>
            <a:ext cx="1267196" cy="493295"/>
          </a:xfrm>
          <a:prstGeom prst="rect">
            <a:avLst/>
          </a:prstGeom>
        </p:spPr>
      </p:pic>
      <p:pic>
        <p:nvPicPr>
          <p:cNvPr id="5" name="4 Imagen" descr="IMG_540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8473" y="741405"/>
            <a:ext cx="7186484" cy="4790989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4969" y="741405"/>
            <a:ext cx="3481445" cy="4786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19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0" y="5790789"/>
            <a:ext cx="12192000" cy="1067210"/>
          </a:xfrm>
          <a:prstGeom prst="rect">
            <a:avLst/>
          </a:prstGeom>
          <a:solidFill>
            <a:srgbClr val="6699FF"/>
          </a:solidFill>
          <a:ln>
            <a:solidFill>
              <a:srgbClr val="33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CuadroTexto 5"/>
          <p:cNvSpPr txBox="1"/>
          <p:nvPr/>
        </p:nvSpPr>
        <p:spPr>
          <a:xfrm>
            <a:off x="1373796" y="6016617"/>
            <a:ext cx="91338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>
                <a:solidFill>
                  <a:schemeClr val="bg1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Vista de la válvula mezclador a consumo y la estación de control de presión constante del agua ya calentada.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00" y="156410"/>
            <a:ext cx="1267196" cy="493295"/>
          </a:xfrm>
          <a:prstGeom prst="rect">
            <a:avLst/>
          </a:prstGeom>
        </p:spPr>
      </p:pic>
      <p:pic>
        <p:nvPicPr>
          <p:cNvPr id="11" name="10 Imagen" descr="IMG_5410.JPG"/>
          <p:cNvPicPr>
            <a:picLocks noChangeAspect="1"/>
          </p:cNvPicPr>
          <p:nvPr/>
        </p:nvPicPr>
        <p:blipFill>
          <a:blip r:embed="rId3" cstate="print"/>
          <a:srcRect l="20171" r="26963" b="-6865"/>
          <a:stretch>
            <a:fillRect/>
          </a:stretch>
        </p:blipFill>
        <p:spPr>
          <a:xfrm rot="16200000">
            <a:off x="6911841" y="296254"/>
            <a:ext cx="4456408" cy="6005522"/>
          </a:xfrm>
          <a:prstGeom prst="rect">
            <a:avLst/>
          </a:prstGeom>
        </p:spPr>
      </p:pic>
      <p:pic>
        <p:nvPicPr>
          <p:cNvPr id="9" name="9 Imagen" descr="\\Servidor-pc\d\David\DAVID\ISOFRED\clients\AN AVÍCOLA\2016\fotos\IMG_20151218_084610.jpg"/>
          <p:cNvPicPr/>
          <p:nvPr/>
        </p:nvPicPr>
        <p:blipFill>
          <a:blip r:embed="rId4" cstate="print"/>
          <a:srcRect l="26812" r="3319" b="29807"/>
          <a:stretch>
            <a:fillRect/>
          </a:stretch>
        </p:blipFill>
        <p:spPr bwMode="auto">
          <a:xfrm>
            <a:off x="327562" y="1070810"/>
            <a:ext cx="5206964" cy="4456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02003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0" y="5790789"/>
            <a:ext cx="12192000" cy="1067210"/>
          </a:xfrm>
          <a:prstGeom prst="rect">
            <a:avLst/>
          </a:prstGeom>
          <a:solidFill>
            <a:srgbClr val="6699FF"/>
          </a:solidFill>
          <a:ln>
            <a:solidFill>
              <a:srgbClr val="33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CuadroTexto 5"/>
          <p:cNvSpPr txBox="1"/>
          <p:nvPr/>
        </p:nvSpPr>
        <p:spPr>
          <a:xfrm>
            <a:off x="1862994" y="5918967"/>
            <a:ext cx="85594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>
                <a:solidFill>
                  <a:schemeClr val="bg1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Vista  de la Sala de </a:t>
            </a:r>
            <a:r>
              <a:rPr lang="es-ES" sz="1400" dirty="0" smtClean="0">
                <a:solidFill>
                  <a:schemeClr val="bg1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máquinas.</a:t>
            </a:r>
            <a:endParaRPr lang="es-ES" sz="1400" dirty="0" smtClean="0">
              <a:solidFill>
                <a:schemeClr val="bg1"/>
              </a:solidFill>
              <a:latin typeface="Fira Sans" panose="020B0503050000020004" pitchFamily="34" charset="0"/>
              <a:ea typeface="Fira Sans" panose="020B0503050000020004" pitchFamily="34" charset="0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00" y="156410"/>
            <a:ext cx="1267196" cy="493295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0064" y="853996"/>
            <a:ext cx="7101760" cy="4732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312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0" y="4494508"/>
            <a:ext cx="12192000" cy="2363491"/>
          </a:xfrm>
          <a:prstGeom prst="rect">
            <a:avLst/>
          </a:prstGeom>
          <a:solidFill>
            <a:srgbClr val="6699FF"/>
          </a:solidFill>
          <a:ln>
            <a:solidFill>
              <a:srgbClr val="33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Subtítulo 2"/>
          <p:cNvSpPr>
            <a:spLocks noGrp="1"/>
          </p:cNvSpPr>
          <p:nvPr>
            <p:ph type="subTitle" idx="1"/>
          </p:nvPr>
        </p:nvSpPr>
        <p:spPr>
          <a:xfrm>
            <a:off x="369381" y="4716854"/>
            <a:ext cx="11453238" cy="149816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s-ES" sz="3200" dirty="0" smtClean="0">
                <a:solidFill>
                  <a:schemeClr val="bg1"/>
                </a:solidFill>
              </a:rPr>
              <a:t>frío agroalimentario y de procesos industriales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s-ES" sz="3200" dirty="0" smtClean="0">
                <a:solidFill>
                  <a:schemeClr val="bg1"/>
                </a:solidFill>
              </a:rPr>
              <a:t>atmósfera controlada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s-ES" sz="2800" dirty="0" smtClean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</a:pPr>
            <a:r>
              <a:rPr lang="es-ES" sz="2800" dirty="0" smtClean="0">
                <a:solidFill>
                  <a:schemeClr val="bg1"/>
                </a:solidFill>
              </a:rPr>
              <a:t>www.isofred.com</a:t>
            </a:r>
            <a:endParaRPr lang="es-ES" sz="2800" dirty="0" smtClean="0">
              <a:solidFill>
                <a:schemeClr val="bg1"/>
              </a:solidFill>
            </a:endParaRPr>
          </a:p>
          <a:p>
            <a:endParaRPr lang="es-ES" sz="4000" dirty="0" smtClean="0">
              <a:solidFill>
                <a:schemeClr val="bg1"/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0190" y="1108129"/>
            <a:ext cx="5964369" cy="2472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ítulo 1"/>
          <p:cNvSpPr>
            <a:spLocks noGrp="1"/>
          </p:cNvSpPr>
          <p:nvPr>
            <p:ph type="ctrTitle"/>
          </p:nvPr>
        </p:nvSpPr>
        <p:spPr>
          <a:xfrm>
            <a:off x="4424769" y="2834526"/>
            <a:ext cx="3566646" cy="733927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s-ES" sz="4000" dirty="0" smtClean="0">
                <a:latin typeface="Fira Sans" panose="020B0503050000020004" pitchFamily="34" charset="0"/>
                <a:ea typeface="Fira Sans" panose="020B0503050000020004" pitchFamily="34" charset="0"/>
                <a:cs typeface="Adobe Arabic" panose="02040503050201020203" pitchFamily="18" charset="-78"/>
              </a:rPr>
              <a:t>Frío Industrial</a:t>
            </a:r>
            <a:endParaRPr lang="es-ES" sz="4000" dirty="0">
              <a:latin typeface="Fira Sans" panose="020B0503050000020004" pitchFamily="34" charset="0"/>
              <a:ea typeface="Fira Sans" panose="020B0503050000020004" pitchFamily="34" charset="0"/>
              <a:cs typeface="Adobe Arabic" panose="02040503050201020203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54928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0" y="5790789"/>
            <a:ext cx="12192000" cy="1067210"/>
          </a:xfrm>
          <a:prstGeom prst="rect">
            <a:avLst/>
          </a:prstGeom>
          <a:solidFill>
            <a:srgbClr val="6699FF"/>
          </a:solidFill>
          <a:ln>
            <a:solidFill>
              <a:srgbClr val="33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CuadroTexto 5"/>
          <p:cNvSpPr txBox="1"/>
          <p:nvPr/>
        </p:nvSpPr>
        <p:spPr>
          <a:xfrm>
            <a:off x="480136" y="6160169"/>
            <a:ext cx="81160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 smtClean="0">
                <a:solidFill>
                  <a:schemeClr val="bg1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Bomba de Calor para Alta temperatura NH</a:t>
            </a:r>
            <a:r>
              <a:rPr lang="es-ES" sz="1400" baseline="-25000" dirty="0" smtClean="0">
                <a:solidFill>
                  <a:schemeClr val="bg1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3</a:t>
            </a:r>
            <a:r>
              <a:rPr lang="es-ES" sz="1400" dirty="0" smtClean="0">
                <a:solidFill>
                  <a:schemeClr val="bg1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 Sistema Inundado Indirecto Régimen +29ºC + 68ºC </a:t>
            </a:r>
            <a:endParaRPr lang="es-ES" sz="1400" dirty="0">
              <a:solidFill>
                <a:schemeClr val="bg1"/>
              </a:solidFill>
              <a:latin typeface="Fira Sans" panose="020B0503050000020004" pitchFamily="34" charset="0"/>
              <a:ea typeface="Fira Sans" panose="020B0503050000020004" pitchFamily="34" charset="0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00" y="156410"/>
            <a:ext cx="1267196" cy="493295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411" y="667264"/>
            <a:ext cx="5951404" cy="5068587"/>
          </a:xfrm>
          <a:prstGeom prst="roundRect">
            <a:avLst>
              <a:gd name="adj" fmla="val 317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8 CuadroTexto"/>
          <p:cNvSpPr txBox="1"/>
          <p:nvPr/>
        </p:nvSpPr>
        <p:spPr>
          <a:xfrm>
            <a:off x="6845643" y="634315"/>
            <a:ext cx="315509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solidFill>
                  <a:srgbClr val="6699FF"/>
                </a:solidFill>
              </a:rPr>
              <a:t>CONDICIONES DE DISEÑO</a:t>
            </a:r>
          </a:p>
          <a:p>
            <a:endParaRPr lang="es-ES" dirty="0" smtClean="0"/>
          </a:p>
          <a:p>
            <a:r>
              <a:rPr lang="es-ES" dirty="0" smtClean="0"/>
              <a:t>Caudal A.C.S.	</a:t>
            </a:r>
            <a:r>
              <a:rPr lang="es-ES" dirty="0" smtClean="0">
                <a:sym typeface="Wingdings" pitchFamily="2" charset="2"/>
              </a:rPr>
              <a:t></a:t>
            </a:r>
            <a:r>
              <a:rPr lang="es-ES" dirty="0" smtClean="0"/>
              <a:t> 20 m</a:t>
            </a:r>
            <a:r>
              <a:rPr lang="es-ES" baseline="30000" dirty="0" smtClean="0"/>
              <a:t>3</a:t>
            </a:r>
            <a:r>
              <a:rPr lang="es-ES" dirty="0" smtClean="0"/>
              <a:t>/h</a:t>
            </a:r>
          </a:p>
          <a:p>
            <a:r>
              <a:rPr lang="es-ES" dirty="0" smtClean="0"/>
              <a:t>Tª ENTRADA	</a:t>
            </a:r>
            <a:r>
              <a:rPr lang="es-ES" dirty="0" smtClean="0">
                <a:sym typeface="Wingdings" pitchFamily="2" charset="2"/>
              </a:rPr>
              <a:t></a:t>
            </a:r>
            <a:r>
              <a:rPr lang="es-ES" dirty="0" smtClean="0"/>
              <a:t> +14ºC</a:t>
            </a:r>
          </a:p>
          <a:p>
            <a:r>
              <a:rPr lang="es-ES" dirty="0" smtClean="0"/>
              <a:t>Tº SALIDA	</a:t>
            </a:r>
            <a:r>
              <a:rPr lang="es-ES" dirty="0" smtClean="0">
                <a:sym typeface="Wingdings" pitchFamily="2" charset="2"/>
              </a:rPr>
              <a:t>+ 65 ºC</a:t>
            </a:r>
          </a:p>
          <a:p>
            <a:r>
              <a:rPr lang="es-ES" dirty="0" smtClean="0">
                <a:sym typeface="Wingdings" pitchFamily="2" charset="2"/>
              </a:rPr>
              <a:t>Potencia calorífica	1.200 </a:t>
            </a:r>
            <a:r>
              <a:rPr lang="es-ES" dirty="0" err="1" smtClean="0">
                <a:sym typeface="Wingdings" pitchFamily="2" charset="2"/>
              </a:rPr>
              <a:t>kW</a:t>
            </a:r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r>
              <a:rPr lang="es-ES" b="1" dirty="0" smtClean="0">
                <a:solidFill>
                  <a:srgbClr val="6699FF"/>
                </a:solidFill>
              </a:rPr>
              <a:t>Consumos de agua:	</a:t>
            </a:r>
          </a:p>
          <a:p>
            <a:endParaRPr lang="es-ES" dirty="0" smtClean="0"/>
          </a:p>
          <a:p>
            <a:r>
              <a:rPr lang="es-ES" dirty="0" smtClean="0">
                <a:sym typeface="Wingdings" pitchFamily="2" charset="2"/>
              </a:rPr>
              <a:t>	PRODUCCIÓN</a:t>
            </a:r>
          </a:p>
          <a:p>
            <a:r>
              <a:rPr lang="es-ES" dirty="0" smtClean="0">
                <a:sym typeface="Wingdings" pitchFamily="2" charset="2"/>
              </a:rPr>
              <a:t>	A.C.S.</a:t>
            </a:r>
          </a:p>
          <a:p>
            <a:r>
              <a:rPr lang="es-ES" dirty="0" smtClean="0">
                <a:sym typeface="Wingdings" pitchFamily="2" charset="2"/>
              </a:rPr>
              <a:t>	LIMPIEZA</a:t>
            </a:r>
          </a:p>
          <a:p>
            <a:r>
              <a:rPr lang="es-ES" dirty="0" smtClean="0">
                <a:sym typeface="Wingdings" pitchFamily="2" charset="2"/>
              </a:rPr>
              <a:t>	…/…</a:t>
            </a:r>
          </a:p>
          <a:p>
            <a:endParaRPr lang="es-ES" dirty="0" smtClean="0">
              <a:sym typeface="Wingdings" pitchFamily="2" charset="2"/>
            </a:endParaRPr>
          </a:p>
          <a:p>
            <a:endParaRPr lang="es-ES" dirty="0" smtClean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3253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436604" y="5511113"/>
            <a:ext cx="11055180" cy="510746"/>
          </a:xfrm>
          <a:prstGeom prst="rect">
            <a:avLst/>
          </a:prstGeom>
          <a:solidFill>
            <a:srgbClr val="6699FF"/>
          </a:solidFill>
          <a:ln>
            <a:solidFill>
              <a:srgbClr val="33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700" dirty="0" smtClean="0"/>
              <a:t>*Presentación disponible en :</a:t>
            </a:r>
            <a:r>
              <a:rPr lang="es-ES" sz="1700" dirty="0">
                <a:hlinkClick r:id="rId2"/>
              </a:rPr>
              <a:t>http://www.atmo.org/media.presentation.php?id=788</a:t>
            </a:r>
            <a:endParaRPr lang="es-ES" sz="1700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5638" y="906053"/>
            <a:ext cx="4984382" cy="1940325"/>
          </a:xfrm>
          <a:prstGeom prst="rect">
            <a:avLst/>
          </a:prstGeo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6713" y="791089"/>
            <a:ext cx="5362575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12 CuadroTexto"/>
          <p:cNvSpPr txBox="1"/>
          <p:nvPr/>
        </p:nvSpPr>
        <p:spPr>
          <a:xfrm>
            <a:off x="6606746" y="3179804"/>
            <a:ext cx="481067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b="1" dirty="0" smtClean="0"/>
              <a:t>ISOFRED,S.L. </a:t>
            </a:r>
            <a:r>
              <a:rPr lang="es-ES" dirty="0" smtClean="0"/>
              <a:t>PONENCIA SOBRE BOMBAS DE CALOR DE ALTA TEMPERATURA CON COMPRESOR DE NH</a:t>
            </a:r>
            <a:r>
              <a:rPr lang="es-ES" baseline="-25000" dirty="0" smtClean="0"/>
              <a:t>3</a:t>
            </a:r>
            <a:r>
              <a:rPr lang="es-ES" dirty="0" smtClean="0"/>
              <a:t> DE ALTA PRESIÓN</a:t>
            </a:r>
          </a:p>
          <a:p>
            <a:endParaRPr lang="es-ES" dirty="0" smtClean="0"/>
          </a:p>
          <a:p>
            <a:r>
              <a:rPr lang="es-ES" b="1" dirty="0" smtClean="0">
                <a:solidFill>
                  <a:srgbClr val="6699FF"/>
                </a:solidFill>
              </a:rPr>
              <a:t>* Ver link adjunto</a:t>
            </a:r>
          </a:p>
          <a:p>
            <a:endParaRPr lang="es-ES" dirty="0" smtClean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10098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510746" y="5700584"/>
            <a:ext cx="10948086" cy="510746"/>
          </a:xfrm>
          <a:prstGeom prst="rect">
            <a:avLst/>
          </a:prstGeom>
          <a:solidFill>
            <a:srgbClr val="6699FF"/>
          </a:solidFill>
          <a:ln>
            <a:solidFill>
              <a:srgbClr val="33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700" dirty="0" smtClean="0"/>
              <a:t>Respetuoso con el Medio Ambiente</a:t>
            </a:r>
            <a:endParaRPr lang="es-ES" sz="1700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00" y="156410"/>
            <a:ext cx="1267196" cy="493295"/>
          </a:xfrm>
          <a:prstGeom prst="rect">
            <a:avLst/>
          </a:prstGeom>
        </p:spPr>
      </p:pic>
      <p:sp>
        <p:nvSpPr>
          <p:cNvPr id="12" name="11 CuadroTexto"/>
          <p:cNvSpPr txBox="1"/>
          <p:nvPr/>
        </p:nvSpPr>
        <p:spPr>
          <a:xfrm>
            <a:off x="6367849" y="856735"/>
            <a:ext cx="5198075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6699FF"/>
                </a:solidFill>
              </a:rPr>
              <a:t>REFRIGERANTE ELEGIDO:</a:t>
            </a:r>
          </a:p>
          <a:p>
            <a:endParaRPr lang="es-ES" dirty="0" smtClean="0"/>
          </a:p>
          <a:p>
            <a:endParaRPr lang="es-ES" dirty="0" smtClean="0"/>
          </a:p>
          <a:p>
            <a:r>
              <a:rPr lang="es-ES" dirty="0" smtClean="0"/>
              <a:t>R-717; NH</a:t>
            </a:r>
            <a:r>
              <a:rPr lang="es-ES" baseline="-25000" dirty="0" smtClean="0"/>
              <a:t>3</a:t>
            </a:r>
            <a:r>
              <a:rPr lang="es-ES" dirty="0" smtClean="0"/>
              <a:t>; AMONÍACO</a:t>
            </a:r>
          </a:p>
          <a:p>
            <a:r>
              <a:rPr lang="es-ES" dirty="0" smtClean="0"/>
              <a:t>REFRIGERANTE NATURAL</a:t>
            </a:r>
          </a:p>
          <a:p>
            <a:r>
              <a:rPr lang="es-ES" dirty="0" smtClean="0"/>
              <a:t>FORMA PARTE DE LOS “NATURAL FIVE”</a:t>
            </a:r>
          </a:p>
          <a:p>
            <a:endParaRPr lang="es-ES" dirty="0" smtClean="0"/>
          </a:p>
          <a:p>
            <a:endParaRPr lang="es-ES" dirty="0" smtClean="0"/>
          </a:p>
          <a:p>
            <a:r>
              <a:rPr lang="es-ES" b="1" dirty="0" smtClean="0">
                <a:solidFill>
                  <a:srgbClr val="6699FF"/>
                </a:solidFill>
              </a:rPr>
              <a:t>CARACTERÍSTICAS:</a:t>
            </a:r>
          </a:p>
          <a:p>
            <a:endParaRPr lang="es-ES" dirty="0" smtClean="0"/>
          </a:p>
          <a:p>
            <a:r>
              <a:rPr lang="es-ES" dirty="0" smtClean="0"/>
              <a:t>NIVEL DE SEGURIDAD		         </a:t>
            </a:r>
            <a:r>
              <a:rPr lang="es-ES" dirty="0" smtClean="0">
                <a:sym typeface="Wingdings" pitchFamily="2" charset="2"/>
              </a:rPr>
              <a:t></a:t>
            </a:r>
            <a:r>
              <a:rPr lang="es-ES" dirty="0" smtClean="0"/>
              <a:t> L2B2</a:t>
            </a:r>
          </a:p>
          <a:p>
            <a:r>
              <a:rPr lang="es-ES" dirty="0" smtClean="0"/>
              <a:t>PCA (PODER CALENTAMIENTO GLOBAL)	         </a:t>
            </a:r>
            <a:r>
              <a:rPr lang="es-ES" dirty="0" smtClean="0">
                <a:sym typeface="Wingdings" pitchFamily="2" charset="2"/>
              </a:rPr>
              <a:t> </a:t>
            </a:r>
            <a:r>
              <a:rPr lang="es-ES" dirty="0" smtClean="0"/>
              <a:t>0</a:t>
            </a:r>
          </a:p>
          <a:p>
            <a:r>
              <a:rPr lang="es-ES" dirty="0" smtClean="0"/>
              <a:t>ODP(PODER DESTRUCCIÓN OZONO)               </a:t>
            </a:r>
            <a:r>
              <a:rPr lang="es-ES" dirty="0" smtClean="0">
                <a:sym typeface="Wingdings" pitchFamily="2" charset="2"/>
              </a:rPr>
              <a:t> </a:t>
            </a:r>
            <a:r>
              <a:rPr lang="es-ES" dirty="0" smtClean="0"/>
              <a:t>0</a:t>
            </a:r>
          </a:p>
          <a:p>
            <a:r>
              <a:rPr lang="es-ES" dirty="0" smtClean="0"/>
              <a:t>CARGA DE LA INSTALACIÓN                              </a:t>
            </a:r>
            <a:r>
              <a:rPr lang="es-ES" dirty="0" smtClean="0">
                <a:sym typeface="Wingdings" pitchFamily="2" charset="2"/>
              </a:rPr>
              <a:t> </a:t>
            </a:r>
            <a:r>
              <a:rPr lang="es-ES" dirty="0" smtClean="0"/>
              <a:t>160 kg</a:t>
            </a:r>
          </a:p>
          <a:p>
            <a:endParaRPr lang="es-ES" dirty="0" smtClean="0"/>
          </a:p>
          <a:p>
            <a:endParaRPr lang="es-ES" dirty="0" smtClean="0"/>
          </a:p>
          <a:p>
            <a:endParaRPr lang="es-ES" dirty="0"/>
          </a:p>
        </p:txBody>
      </p:sp>
      <p:pic>
        <p:nvPicPr>
          <p:cNvPr id="9" name="8 Imagen" descr="52-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5505" y="864009"/>
            <a:ext cx="4325432" cy="3340102"/>
          </a:xfrm>
          <a:prstGeom prst="rect">
            <a:avLst/>
          </a:prstGeom>
        </p:spPr>
      </p:pic>
      <p:sp>
        <p:nvSpPr>
          <p:cNvPr id="14" name="13 CuadroTexto"/>
          <p:cNvSpPr txBox="1"/>
          <p:nvPr/>
        </p:nvSpPr>
        <p:spPr>
          <a:xfrm>
            <a:off x="481915" y="4469026"/>
            <a:ext cx="51980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6699FF"/>
                </a:solidFill>
              </a:rPr>
              <a:t>NH</a:t>
            </a:r>
            <a:r>
              <a:rPr lang="es-ES" b="1" baseline="-25000" dirty="0" smtClean="0">
                <a:solidFill>
                  <a:srgbClr val="6699FF"/>
                </a:solidFill>
              </a:rPr>
              <a:t>3</a:t>
            </a:r>
            <a:r>
              <a:rPr lang="es-ES" b="1" dirty="0" smtClean="0">
                <a:solidFill>
                  <a:srgbClr val="6699FF"/>
                </a:solidFill>
              </a:rPr>
              <a:t> : Nitrógeno e Hidrógeno</a:t>
            </a:r>
          </a:p>
          <a:p>
            <a:r>
              <a:rPr lang="es-ES" b="1" dirty="0" smtClean="0">
                <a:solidFill>
                  <a:srgbClr val="6699FF"/>
                </a:solidFill>
              </a:rPr>
              <a:t>AMONÍACO: REFRIGERANTE NATURAL  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10098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12 Imagen"/>
          <p:cNvPicPr/>
          <p:nvPr/>
        </p:nvPicPr>
        <p:blipFill rotWithShape="1">
          <a:blip r:embed="rId2" cstate="print"/>
          <a:srcRect l="5525" t="7065" r="12316" b="6055"/>
          <a:stretch/>
        </p:blipFill>
        <p:spPr bwMode="auto">
          <a:xfrm>
            <a:off x="230586" y="914400"/>
            <a:ext cx="7603807" cy="440151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Rectángulo 6"/>
          <p:cNvSpPr/>
          <p:nvPr/>
        </p:nvSpPr>
        <p:spPr>
          <a:xfrm>
            <a:off x="0" y="5790790"/>
            <a:ext cx="12192000" cy="1067210"/>
          </a:xfrm>
          <a:prstGeom prst="rect">
            <a:avLst/>
          </a:prstGeom>
          <a:solidFill>
            <a:srgbClr val="6699FF"/>
          </a:solidFill>
          <a:ln>
            <a:solidFill>
              <a:srgbClr val="33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CuadroTexto 5"/>
          <p:cNvSpPr txBox="1"/>
          <p:nvPr/>
        </p:nvSpPr>
        <p:spPr>
          <a:xfrm>
            <a:off x="1226094" y="5894904"/>
            <a:ext cx="94940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>
                <a:solidFill>
                  <a:schemeClr val="bg1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Vista del SCADA de Control con esquema de la instalación frigorífica e hidráulica, realizado e implementado por nuestros ingenieros de control y regulación.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00" y="156410"/>
            <a:ext cx="1267196" cy="493295"/>
          </a:xfrm>
          <a:prstGeom prst="rect">
            <a:avLst/>
          </a:prstGeom>
        </p:spPr>
      </p:pic>
      <p:sp>
        <p:nvSpPr>
          <p:cNvPr id="10" name="9 CuadroTexto"/>
          <p:cNvSpPr txBox="1"/>
          <p:nvPr/>
        </p:nvSpPr>
        <p:spPr>
          <a:xfrm>
            <a:off x="8040130" y="914400"/>
            <a:ext cx="387178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El sistema de </a:t>
            </a:r>
            <a:r>
              <a:rPr lang="es-ES" dirty="0" err="1" smtClean="0"/>
              <a:t>BdC</a:t>
            </a:r>
            <a:r>
              <a:rPr lang="es-ES" dirty="0" smtClean="0"/>
              <a:t> se inserta como un condensador alternativo en paralelo con la instalación existente.</a:t>
            </a:r>
          </a:p>
          <a:p>
            <a:endParaRPr lang="es-ES" dirty="0" smtClean="0"/>
          </a:p>
          <a:p>
            <a:r>
              <a:rPr lang="es-ES" dirty="0" smtClean="0"/>
              <a:t>La acumulación se realiza en un depósito de 100 m</a:t>
            </a:r>
            <a:r>
              <a:rPr lang="es-ES" baseline="30000" dirty="0" smtClean="0"/>
              <a:t>3</a:t>
            </a:r>
            <a:r>
              <a:rPr lang="es-ES" dirty="0" smtClean="0"/>
              <a:t> para paliar las horas de falta de producción</a:t>
            </a:r>
          </a:p>
          <a:p>
            <a:endParaRPr lang="es-ES" dirty="0" smtClean="0"/>
          </a:p>
          <a:p>
            <a:r>
              <a:rPr lang="es-ES" b="1" dirty="0" smtClean="0">
                <a:solidFill>
                  <a:srgbClr val="6699FF"/>
                </a:solidFill>
              </a:rPr>
              <a:t>Condiciones de trabajo y rendimiento:</a:t>
            </a:r>
          </a:p>
          <a:p>
            <a:r>
              <a:rPr lang="es-ES" dirty="0" smtClean="0"/>
              <a:t>Condensación </a:t>
            </a:r>
          </a:p>
          <a:p>
            <a:r>
              <a:rPr lang="es-ES" dirty="0" smtClean="0"/>
              <a:t>Caudal Agua: 23,9 m</a:t>
            </a:r>
            <a:r>
              <a:rPr lang="es-ES" baseline="30000" dirty="0" smtClean="0"/>
              <a:t>3</a:t>
            </a:r>
            <a:r>
              <a:rPr lang="es-ES" dirty="0" smtClean="0"/>
              <a:t>/h</a:t>
            </a:r>
          </a:p>
          <a:p>
            <a:r>
              <a:rPr lang="es-ES" dirty="0" smtClean="0"/>
              <a:t>Consumo: 118 </a:t>
            </a:r>
            <a:r>
              <a:rPr lang="es-ES" dirty="0" err="1" smtClean="0"/>
              <a:t>kW</a:t>
            </a:r>
            <a:endParaRPr lang="es-ES" dirty="0" smtClean="0"/>
          </a:p>
          <a:p>
            <a:r>
              <a:rPr lang="es-ES" dirty="0" smtClean="0"/>
              <a:t>Potencia: 1.329 </a:t>
            </a:r>
            <a:r>
              <a:rPr lang="es-ES" dirty="0" err="1" smtClean="0"/>
              <a:t>kW</a:t>
            </a:r>
            <a:endParaRPr lang="es-ES" dirty="0" smtClean="0"/>
          </a:p>
          <a:p>
            <a:r>
              <a:rPr lang="es-ES" dirty="0" smtClean="0"/>
              <a:t>COP:11,30</a:t>
            </a:r>
          </a:p>
          <a:p>
            <a:r>
              <a:rPr lang="es-ES" dirty="0" smtClean="0"/>
              <a:t>Temperatura de entrada: 9,8 ºC</a:t>
            </a:r>
          </a:p>
          <a:p>
            <a:r>
              <a:rPr lang="es-ES" dirty="0" smtClean="0"/>
              <a:t>Temperatura de salida: 57,6ºC</a:t>
            </a:r>
          </a:p>
          <a:p>
            <a:endParaRPr lang="es-ES" dirty="0"/>
          </a:p>
        </p:txBody>
      </p:sp>
      <p:sp>
        <p:nvSpPr>
          <p:cNvPr id="11" name="10 Elipse"/>
          <p:cNvSpPr/>
          <p:nvPr/>
        </p:nvSpPr>
        <p:spPr>
          <a:xfrm>
            <a:off x="2141838" y="2973859"/>
            <a:ext cx="2215978" cy="1491049"/>
          </a:xfrm>
          <a:prstGeom prst="ellipse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29582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0" y="5790789"/>
            <a:ext cx="12192000" cy="1067210"/>
          </a:xfrm>
          <a:prstGeom prst="rect">
            <a:avLst/>
          </a:prstGeom>
          <a:solidFill>
            <a:srgbClr val="6699FF"/>
          </a:solidFill>
          <a:ln>
            <a:solidFill>
              <a:srgbClr val="33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CuadroTexto 5"/>
          <p:cNvSpPr txBox="1"/>
          <p:nvPr/>
        </p:nvSpPr>
        <p:spPr>
          <a:xfrm>
            <a:off x="504200" y="5955062"/>
            <a:ext cx="52950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dirty="0" smtClean="0">
                <a:solidFill>
                  <a:schemeClr val="bg1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Vista del Bloque compresor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00" y="156410"/>
            <a:ext cx="1267196" cy="493295"/>
          </a:xfrm>
          <a:prstGeom prst="rect">
            <a:avLst/>
          </a:prstGeom>
        </p:spPr>
      </p:pic>
      <p:sp>
        <p:nvSpPr>
          <p:cNvPr id="10" name="9 CuadroTexto"/>
          <p:cNvSpPr txBox="1"/>
          <p:nvPr/>
        </p:nvSpPr>
        <p:spPr>
          <a:xfrm>
            <a:off x="6260756" y="815546"/>
            <a:ext cx="462966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6699FF"/>
                </a:solidFill>
              </a:rPr>
              <a:t>Capacidades de trabajo del sistema diseñado</a:t>
            </a:r>
          </a:p>
          <a:p>
            <a:endParaRPr lang="es-ES" b="1" dirty="0" smtClean="0">
              <a:solidFill>
                <a:srgbClr val="6699FF"/>
              </a:solidFill>
            </a:endParaRPr>
          </a:p>
          <a:p>
            <a:r>
              <a:rPr lang="es-ES" dirty="0" smtClean="0"/>
              <a:t>Capacidad calorífica: desde 593 a 1.021 </a:t>
            </a:r>
            <a:r>
              <a:rPr lang="es-ES" dirty="0" err="1" smtClean="0"/>
              <a:t>kW</a:t>
            </a:r>
            <a:endParaRPr lang="es-ES" dirty="0" smtClean="0"/>
          </a:p>
          <a:p>
            <a:r>
              <a:rPr lang="es-ES" dirty="0" smtClean="0"/>
              <a:t>Potencia Absorbida: desde 110 a 200,4 </a:t>
            </a:r>
            <a:r>
              <a:rPr lang="es-ES" dirty="0" err="1" smtClean="0"/>
              <a:t>kW</a:t>
            </a:r>
            <a:endParaRPr lang="es-ES" dirty="0" smtClean="0"/>
          </a:p>
          <a:p>
            <a:r>
              <a:rPr lang="es-ES" dirty="0" smtClean="0"/>
              <a:t>Revoluciones del Motor: desde 750 a 1.300 rpm</a:t>
            </a:r>
          </a:p>
          <a:p>
            <a:r>
              <a:rPr lang="es-ES" dirty="0" smtClean="0"/>
              <a:t>COP calor: desde 6,02 a 6,29</a:t>
            </a:r>
          </a:p>
          <a:p>
            <a:r>
              <a:rPr lang="es-ES" dirty="0" smtClean="0"/>
              <a:t>Caudal de agua: desde 11,65 a 20,34 m³/h</a:t>
            </a:r>
          </a:p>
          <a:p>
            <a:endParaRPr lang="es-ES" dirty="0" smtClean="0"/>
          </a:p>
          <a:p>
            <a:r>
              <a:rPr lang="es-ES" b="1" dirty="0" smtClean="0">
                <a:solidFill>
                  <a:srgbClr val="6699FF"/>
                </a:solidFill>
              </a:rPr>
              <a:t>LÍMITES OPERATIVOS</a:t>
            </a:r>
          </a:p>
          <a:p>
            <a:r>
              <a:rPr lang="es-ES" dirty="0" smtClean="0"/>
              <a:t>Máxima presión descarga	               </a:t>
            </a:r>
            <a:r>
              <a:rPr lang="es-ES" dirty="0" smtClean="0">
                <a:sym typeface="Wingdings" pitchFamily="2" charset="2"/>
              </a:rPr>
              <a:t> 60 bar</a:t>
            </a:r>
          </a:p>
          <a:p>
            <a:r>
              <a:rPr lang="es-ES" dirty="0" smtClean="0">
                <a:sym typeface="Wingdings" pitchFamily="2" charset="2"/>
              </a:rPr>
              <a:t>Máxima Presión diferencial                    40 bar</a:t>
            </a:r>
          </a:p>
          <a:p>
            <a:r>
              <a:rPr lang="es-ES" dirty="0" smtClean="0">
                <a:sym typeface="Wingdings" pitchFamily="2" charset="2"/>
              </a:rPr>
              <a:t>Máxima temperatura de descarga        160 ºC</a:t>
            </a:r>
          </a:p>
          <a:p>
            <a:r>
              <a:rPr lang="es-ES" dirty="0" smtClean="0"/>
              <a:t>Máxima </a:t>
            </a:r>
            <a:r>
              <a:rPr lang="es-ES" dirty="0" err="1" smtClean="0"/>
              <a:t>tª</a:t>
            </a:r>
            <a:r>
              <a:rPr lang="es-ES" dirty="0" smtClean="0"/>
              <a:t> agua entrada	               </a:t>
            </a:r>
            <a:r>
              <a:rPr lang="es-ES" dirty="0" smtClean="0">
                <a:sym typeface="Wingdings" pitchFamily="2" charset="2"/>
              </a:rPr>
              <a:t>50ºC</a:t>
            </a:r>
            <a:endParaRPr lang="es-ES" dirty="0" smtClean="0"/>
          </a:p>
          <a:p>
            <a:endParaRPr lang="es-ES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5" t="1087" r="1522" b="5066"/>
          <a:stretch/>
        </p:blipFill>
        <p:spPr bwMode="auto">
          <a:xfrm>
            <a:off x="1373796" y="815546"/>
            <a:ext cx="4054195" cy="39114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8050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0" y="5790789"/>
            <a:ext cx="12192000" cy="1067210"/>
          </a:xfrm>
          <a:prstGeom prst="rect">
            <a:avLst/>
          </a:prstGeom>
          <a:solidFill>
            <a:srgbClr val="6699FF"/>
          </a:solidFill>
          <a:ln>
            <a:solidFill>
              <a:srgbClr val="33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CuadroTexto 5"/>
          <p:cNvSpPr txBox="1"/>
          <p:nvPr/>
        </p:nvSpPr>
        <p:spPr>
          <a:xfrm>
            <a:off x="1449859" y="5906936"/>
            <a:ext cx="94323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dirty="0" smtClean="0">
                <a:solidFill>
                  <a:schemeClr val="bg1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TABLA DE CONSUMOS Y AHORRO PAY-BACK DE LA INSTALACIÓN &lt;2 AÑOS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00" y="156410"/>
            <a:ext cx="1267196" cy="493295"/>
          </a:xfrm>
          <a:prstGeom prst="rect">
            <a:avLst/>
          </a:prstGeom>
        </p:spPr>
      </p:pic>
      <p:graphicFrame>
        <p:nvGraphicFramePr>
          <p:cNvPr id="10" name="9 Tabla"/>
          <p:cNvGraphicFramePr>
            <a:graphicFrameLocks noGrp="1"/>
          </p:cNvGraphicFramePr>
          <p:nvPr/>
        </p:nvGraphicFramePr>
        <p:xfrm>
          <a:off x="1441620" y="719666"/>
          <a:ext cx="9506564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07156"/>
                <a:gridCol w="1740218"/>
                <a:gridCol w="2179595"/>
                <a:gridCol w="2179595"/>
              </a:tblGrid>
              <a:tr h="370840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Bomba de Calor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Caldera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Ahorro anual</a:t>
                      </a:r>
                      <a:endParaRPr lang="es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 smtClean="0"/>
                        <a:t>COP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6,02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0,90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 smtClean="0"/>
                        <a:t>Consumo Energía </a:t>
                      </a:r>
                      <a:r>
                        <a:rPr lang="es-ES" dirty="0" err="1" smtClean="0"/>
                        <a:t>kWh</a:t>
                      </a:r>
                      <a:r>
                        <a:rPr lang="es-ES" dirty="0" smtClean="0"/>
                        <a:t>/</a:t>
                      </a:r>
                      <a:r>
                        <a:rPr lang="es-ES" dirty="0" err="1" smtClean="0"/>
                        <a:t>dia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3.328,5 </a:t>
                      </a:r>
                      <a:r>
                        <a:rPr lang="es-ES" dirty="0" err="1" smtClean="0"/>
                        <a:t>kW</a:t>
                      </a:r>
                      <a:r>
                        <a:rPr lang="es-ES" dirty="0" smtClean="0"/>
                        <a:t>/</a:t>
                      </a:r>
                      <a:r>
                        <a:rPr lang="es-ES" dirty="0" err="1" smtClean="0"/>
                        <a:t>dia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21.942 </a:t>
                      </a:r>
                      <a:r>
                        <a:rPr lang="es-ES" dirty="0" err="1" smtClean="0"/>
                        <a:t>kW</a:t>
                      </a:r>
                      <a:r>
                        <a:rPr lang="es-ES" dirty="0" smtClean="0"/>
                        <a:t>/</a:t>
                      </a:r>
                      <a:r>
                        <a:rPr lang="es-ES" dirty="0" err="1" smtClean="0"/>
                        <a:t>dia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 smtClean="0"/>
                        <a:t>Consumo</a:t>
                      </a:r>
                      <a:r>
                        <a:rPr lang="es-ES" baseline="0" dirty="0" smtClean="0"/>
                        <a:t> Energía Anual (260 días)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865.410 </a:t>
                      </a:r>
                      <a:r>
                        <a:rPr lang="es-ES" dirty="0" err="1" smtClean="0"/>
                        <a:t>kW</a:t>
                      </a:r>
                      <a:r>
                        <a:rPr lang="es-ES" dirty="0" smtClean="0"/>
                        <a:t>/año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5.704.920 </a:t>
                      </a:r>
                      <a:r>
                        <a:rPr lang="es-ES" dirty="0" err="1" smtClean="0"/>
                        <a:t>kW</a:t>
                      </a:r>
                      <a:r>
                        <a:rPr lang="es-ES" dirty="0" smtClean="0"/>
                        <a:t>/año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 smtClean="0"/>
                        <a:t>Tarifas</a:t>
                      </a:r>
                      <a:r>
                        <a:rPr lang="es-ES" baseline="0" dirty="0" smtClean="0"/>
                        <a:t> Energéticas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0,075 €/</a:t>
                      </a:r>
                      <a:r>
                        <a:rPr lang="es-ES" dirty="0" err="1" smtClean="0"/>
                        <a:t>kWh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0,035 €/</a:t>
                      </a:r>
                      <a:r>
                        <a:rPr lang="es-ES" dirty="0" err="1" smtClean="0"/>
                        <a:t>kWh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 smtClean="0"/>
                        <a:t>Costes Energéticos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64.906 €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199.672 €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134.766  €</a:t>
                      </a:r>
                      <a:endParaRPr lang="es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 smtClean="0"/>
                        <a:t>Emisiones CO</a:t>
                      </a:r>
                      <a:r>
                        <a:rPr lang="es-ES" baseline="-25000" dirty="0" smtClean="0"/>
                        <a:t>2 </a:t>
                      </a:r>
                      <a:r>
                        <a:rPr lang="es-ES" baseline="0" dirty="0" smtClean="0"/>
                        <a:t> </a:t>
                      </a:r>
                      <a:r>
                        <a:rPr lang="es-ES" baseline="0" dirty="0" err="1" smtClean="0"/>
                        <a:t>tm</a:t>
                      </a:r>
                      <a:endParaRPr lang="es-E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346 </a:t>
                      </a:r>
                      <a:r>
                        <a:rPr lang="es-ES" dirty="0" err="1" smtClean="0"/>
                        <a:t>tm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1.006 </a:t>
                      </a:r>
                      <a:r>
                        <a:rPr lang="es-ES" dirty="0" err="1" smtClean="0"/>
                        <a:t>tm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1" name="1 Gráfico"/>
          <p:cNvGraphicFramePr/>
          <p:nvPr/>
        </p:nvGraphicFramePr>
        <p:xfrm>
          <a:off x="1462087" y="3326027"/>
          <a:ext cx="9469524" cy="23745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81578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0" y="5790789"/>
            <a:ext cx="12192000" cy="1067210"/>
          </a:xfrm>
          <a:prstGeom prst="rect">
            <a:avLst/>
          </a:prstGeom>
          <a:solidFill>
            <a:srgbClr val="6699FF"/>
          </a:solidFill>
          <a:ln>
            <a:solidFill>
              <a:srgbClr val="33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CuadroTexto 5"/>
          <p:cNvSpPr txBox="1"/>
          <p:nvPr/>
        </p:nvSpPr>
        <p:spPr>
          <a:xfrm>
            <a:off x="1143000" y="5882872"/>
            <a:ext cx="101185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>
                <a:solidFill>
                  <a:schemeClr val="bg1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Vista de la pantalla táctil del control del compresor (izda.)   Vista de la pantalla de control de producción de ACS en Sala de Máquinas y vista de la pantalla táctil de control del sistema hidráulico en Sala de Máquina  (dcha.). 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00" y="156410"/>
            <a:ext cx="1267196" cy="493295"/>
          </a:xfrm>
          <a:prstGeom prst="rect">
            <a:avLst/>
          </a:prstGeom>
        </p:spPr>
      </p:pic>
      <p:pic>
        <p:nvPicPr>
          <p:cNvPr id="11" name="10 Imagen" descr="\\Servidor-pc\d\David\DAVID\ISOFRED\clients\AN AVÍCOLA\2016\fotos\IMG_20151218_084435.jpg"/>
          <p:cNvPicPr/>
          <p:nvPr/>
        </p:nvPicPr>
        <p:blipFill>
          <a:blip r:embed="rId3" cstate="print"/>
          <a:srcRect l="17811" t="23903" r="15981" b="1006"/>
          <a:stretch>
            <a:fillRect/>
          </a:stretch>
        </p:blipFill>
        <p:spPr bwMode="auto">
          <a:xfrm>
            <a:off x="6557213" y="1070808"/>
            <a:ext cx="4896852" cy="3705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588" y="1070809"/>
            <a:ext cx="5560945" cy="3705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861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0" y="5790789"/>
            <a:ext cx="12192000" cy="1067210"/>
          </a:xfrm>
          <a:prstGeom prst="rect">
            <a:avLst/>
          </a:prstGeom>
          <a:solidFill>
            <a:srgbClr val="6699FF"/>
          </a:solidFill>
          <a:ln>
            <a:solidFill>
              <a:srgbClr val="33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CuadroTexto 5"/>
          <p:cNvSpPr txBox="1"/>
          <p:nvPr/>
        </p:nvSpPr>
        <p:spPr>
          <a:xfrm>
            <a:off x="1792707" y="5918967"/>
            <a:ext cx="87379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>
                <a:solidFill>
                  <a:schemeClr val="bg1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Vista del intercambiador NH3-AGUA (CONDENSADOR) y vista del intercambiador NH3-NH3 (EVAPORADOR)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00" y="156410"/>
            <a:ext cx="1267196" cy="493295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1672" y="306125"/>
            <a:ext cx="3504456" cy="5258910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1506" y="306124"/>
            <a:ext cx="3504456" cy="5258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991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1209</TotalTime>
  <Words>426</Words>
  <Application>Microsoft Office PowerPoint</Application>
  <PresentationFormat>Panorámica</PresentationFormat>
  <Paragraphs>104</Paragraphs>
  <Slides>13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20" baseType="lpstr">
      <vt:lpstr>Adobe Arabic</vt:lpstr>
      <vt:lpstr>Arial</vt:lpstr>
      <vt:lpstr>Calibri</vt:lpstr>
      <vt:lpstr>Calibri Light</vt:lpstr>
      <vt:lpstr>Fira Sans</vt:lpstr>
      <vt:lpstr>Wingdings</vt:lpstr>
      <vt:lpstr>Tema de Office</vt:lpstr>
      <vt:lpstr>Frío Industrial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Frío Industrial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Frío Industrial</dc:title>
  <dc:creator>Angel Clúa</dc:creator>
  <cp:lastModifiedBy>Angel Clúa</cp:lastModifiedBy>
  <cp:revision>133</cp:revision>
  <dcterms:created xsi:type="dcterms:W3CDTF">2016-05-08T14:59:51Z</dcterms:created>
  <dcterms:modified xsi:type="dcterms:W3CDTF">2016-06-28T21:34:12Z</dcterms:modified>
</cp:coreProperties>
</file>